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9" r:id="rId3"/>
    <p:sldId id="259" r:id="rId4"/>
    <p:sldId id="275" r:id="rId5"/>
    <p:sldId id="270" r:id="rId6"/>
    <p:sldId id="272" r:id="rId7"/>
    <p:sldId id="276" r:id="rId8"/>
    <p:sldId id="258" r:id="rId9"/>
    <p:sldId id="273" r:id="rId10"/>
    <p:sldId id="277" r:id="rId11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5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4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BDACDC-6E63-4272-B3AC-CCF5CA6029F9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379994-B797-4915-BB7A-12D6CEBDCA03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6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66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052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9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61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E3B36274-F2B9-4C45-BBB4-0EDF4CD651A7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734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C10C6A-66F6-4656-BD5A-C787A1F83051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8CAEA8-596E-4ADA-B5C6-8A4218D28579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CDD9C-ADF0-4A8E-89D7-BECA34527CD0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B38E33-CD8D-468C-AC4D-8EE3547B20B6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 rtl="0">
              <a:defRPr sz="6600" b="0" i="0" cap="none" baseline="0"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9BE440-AB8F-40F9-B469-1A59D2545CD3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3F9309-2CCA-4BCE-9CC0-3EE77B52DCAB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18821A-9448-46F0-B6E1-E60F48BE7F0B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544A87-C71B-4A39-B170-2D8A98D13A99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47BFD6-90C6-43D7-BD59-197B56E94537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Объект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861E71-FD8E-41DA-B28B-6587873E4DD2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Замещающий текст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3" name="Рисунок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pic>
        <p:nvPicPr>
          <p:cNvPr id="9" name="Рисунок 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Стиль образца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4" name="Дата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EFE7F42-9E58-4B67-8DDA-E2C75A491C90}" type="datetime1">
              <a:rPr lang="ru-RU" smtClean="0"/>
              <a:t>26.10.2017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28" y="1484784"/>
            <a:ext cx="9433048" cy="2887960"/>
          </a:xfrm>
        </p:spPr>
        <p:txBody>
          <a:bodyPr rtlCol="0"/>
          <a:lstStyle/>
          <a:p>
            <a:pPr rtl="0"/>
            <a:r>
              <a:rPr lang="ru-RU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РАБОТА С НЕСОВЕРШЕННОЛЕТНИМИ, НАХОДЯЩИМИСЯ В КРИЗИСНОМ СОСТОЯНИИ</a:t>
            </a:r>
            <a:endParaRPr lang="ru-RU" sz="4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90556" y="5661248"/>
            <a:ext cx="4665713" cy="1066800"/>
          </a:xfrm>
        </p:spPr>
        <p:txBody>
          <a:bodyPr rtlCol="0">
            <a:normAutofit lnSpcReduction="10000"/>
          </a:bodyPr>
          <a:lstStyle/>
          <a:p>
            <a:pPr algn="r" rtl="0"/>
            <a:r>
              <a:rPr lang="ru-RU" dirty="0" smtClean="0">
                <a:solidFill>
                  <a:schemeClr val="bg1"/>
                </a:solidFill>
              </a:rPr>
              <a:t>Педагог – психолог</a:t>
            </a:r>
          </a:p>
          <a:p>
            <a:pPr algn="r" rtl="0"/>
            <a:r>
              <a:rPr lang="ru-RU" dirty="0" smtClean="0">
                <a:solidFill>
                  <a:schemeClr val="bg1"/>
                </a:solidFill>
              </a:rPr>
              <a:t>Гродненского районного СПЦ</a:t>
            </a:r>
          </a:p>
          <a:p>
            <a:pPr algn="r" rtl="0"/>
            <a:r>
              <a:rPr lang="ru-RU" dirty="0" smtClean="0">
                <a:solidFill>
                  <a:schemeClr val="bg1"/>
                </a:solidFill>
              </a:rPr>
              <a:t>Филимонова О.И.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782044" y="332656"/>
            <a:ext cx="6120680" cy="2819400"/>
          </a:xfrm>
        </p:spPr>
        <p:txBody>
          <a:bodyPr/>
          <a:lstStyle/>
          <a:p>
            <a:pPr algn="ctr"/>
            <a:r>
              <a:rPr lang="ru-RU" dirty="0" smtClean="0"/>
              <a:t>СПАСИБО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ВНИМАНИЕ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911" y="3167586"/>
            <a:ext cx="331041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9601200" cy="2232248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РАЗЪЯСНЕНИЯ ПОРЯДКА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ОРГАНИЗАЦИИ СПЕЦИАЛИЗИРОВАННОЙ ПОМОЩИ ДЕТЯМ И УЧАЩЕЙСЯ МОЛОДЕЖИ, НАХОДЯЩИМСЯ В СЛОЖНЫХ ЖИЗНЕННЫХ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412428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116632"/>
            <a:ext cx="9601200" cy="1340954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Алгоритм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действий учреждений образования по выявлению несовершеннолетних, находящихся в сложной жизненной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53852" y="1268760"/>
            <a:ext cx="9601200" cy="1340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1.5.Незамедлительно информировать законных представителей о выявленном неблагополучии у несовершеннолетнего.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законные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представители информируются в день признания несовершеннолетнего, находящимся в кризисном состоянии с предоставлением памятки для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662" y="2728863"/>
            <a:ext cx="8151982" cy="185226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1.6.В случаях, когда несовершеннолетний находится в обстановке, представляющей угрозу жизни или здоровью, незамедлительно информировать учреждения здравоохранения и органы внутренних дел (находится в состоянии алкогольного, наркотического опьянения, имеет явные намерения суицидального поведения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здравоохранения и органы внутренних дел информируются </a:t>
            </a:r>
            <a:r>
              <a:rPr lang="ru-RU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тот же день, когда установлен факт нахождения несовершеннолетнего в обстановке, представляющей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угрозу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89756" y="4797153"/>
            <a:ext cx="7992888" cy="151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0"/>
              </a:spcAft>
            </a:pPr>
            <a:r>
              <a:rPr lang="ru-RU" sz="17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1.7.Незамедлительно информировать органы внутренних дел о детях, самовольно ушедших из мест проживания.</a:t>
            </a:r>
          </a:p>
          <a:p>
            <a:pPr algn="just">
              <a:spcAft>
                <a:spcPts val="0"/>
              </a:spcAft>
            </a:pPr>
            <a:r>
              <a:rPr lang="ru-RU" sz="17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органы 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внутренних дел информируются </a:t>
            </a:r>
            <a:r>
              <a:rPr lang="ru-RU" sz="1700" b="1" i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письменно</a:t>
            </a:r>
            <a:r>
              <a:rPr lang="ru-RU" sz="17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тот же день, когда установлен факт самовольного ухода несовершеннолетнего из места </a:t>
            </a:r>
            <a:r>
              <a:rPr lang="ru-RU" sz="17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проживания</a:t>
            </a:r>
          </a:p>
          <a:p>
            <a:pPr algn="just">
              <a:spcAft>
                <a:spcPts val="0"/>
              </a:spcAft>
            </a:pPr>
            <a:endParaRPr lang="ru-RU" sz="17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7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198" y="2609714"/>
            <a:ext cx="3840234" cy="38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9756" y="116632"/>
            <a:ext cx="9601200" cy="1340954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Принятие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мер органами и учреждениями образования и здравоохранения по оказанию специализированной помощи при поступлении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сигнала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9796" y="1457586"/>
            <a:ext cx="10657184" cy="54004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2.1 В 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случае поступления сигнала о нахождении несовершеннолетнего в сложной жизненной ситуации, психологическом неблагополучии в учреждении образования издается приказ о создании </a:t>
            </a:r>
            <a:r>
              <a:rPr lang="ru-RU" sz="19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sz="1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бригады, в котором определяется ее состав из представителей учреждений здравоохранения и образования для определения комплекса мероприятий по оказанию специализированной помощи, назначается ответственный за ее работу</a:t>
            </a:r>
            <a:r>
              <a:rPr lang="ru-RU" sz="1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endParaRPr lang="ru-RU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ответственным за работу </a:t>
            </a:r>
            <a:r>
              <a:rPr lang="ru-RU" sz="19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 назначается педагог-психолога или педагог социальный УО где обучается несовершеннолетний, в случае отсутствия данных специалистов в УО, ответственным назначается один из членом мобильной антикризисной группы Гродненского района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в состав </a:t>
            </a:r>
            <a:r>
              <a:rPr lang="ru-RU" sz="19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 входят: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Педагог-психолог (УО где обучается несовершеннолетний);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 социальный;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Классный руководитель ребенка;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Участковый врач-педиатр по мету жительства ребенка;</a:t>
            </a:r>
            <a:endParaRPr lang="ru-RU" sz="19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9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Инспектор ИДН РОВД Гродненского райисполкома</a:t>
            </a:r>
            <a:r>
              <a:rPr lang="ru-RU" sz="19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i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9756" y="116632"/>
            <a:ext cx="9601200" cy="1340954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3.Проведение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 по оказанию помощи детям, находящимся в сложной жизненной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ситуации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125860" y="908720"/>
            <a:ext cx="9601200" cy="24992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3.1 Ответственный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 работу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бригады: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разрабатывает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межведомственный план по оказанию помощи несовершеннолетнему (с указанием сроков исполнения мероприятий и ответственных должностных лиц по вопросам компетенций), который утверждается руководителем учреждения образования, обеспечивает его выполнение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-межведомственный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 по оказанию помощи несовершеннолетнему разрабатывается сроком на 1 год.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копия плана предоставляется в Гродненский районный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СПЦ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3407940"/>
            <a:ext cx="10058400" cy="28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89756" y="116632"/>
            <a:ext cx="9601200" cy="1152128"/>
          </a:xfrm>
        </p:spPr>
        <p:txBody>
          <a:bodyPr rtlCol="0"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3.4.Учреждения образования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-98276" y="1052736"/>
            <a:ext cx="6264696" cy="504056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3.4.2.Контролируют и анализируют эффективность работы по организации помощи детям и учащейся молодежи, находящимся в сложных жизненных ситуациях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-анализ эффективности работы по организации помощи детям рассматривается на ежемесячном заседании 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</a:t>
            </a: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lvl="1" algn="just">
              <a:spcAft>
                <a:spcPts val="0"/>
              </a:spcAft>
            </a:pPr>
            <a:endParaRPr lang="ru-RU" sz="28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spcAft>
                <a:spcPts val="0"/>
              </a:spcAft>
            </a:pP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-копия протокола заседания бригады ежемесячно до последнего четверга месяца предоставляется в Гродненского районного СПЦ.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476" y="116632"/>
            <a:ext cx="534007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6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89756" y="116632"/>
            <a:ext cx="9601200" cy="1656184"/>
          </a:xfrm>
        </p:spPr>
        <p:txBody>
          <a:bodyPr rtlCol="0"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Оценка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результатов деятельности работы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 по оказанию специализированной помощи детям, находящимся в сложной жизненной ситуации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1764" y="2348880"/>
            <a:ext cx="9601200" cy="21377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4.2 По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 рассмотрения выносится одно из следующих решений:</a:t>
            </a:r>
          </a:p>
          <a:p>
            <a:pPr algn="just">
              <a:spcAft>
                <a:spcPts val="0"/>
              </a:spcAft>
            </a:pP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о </a:t>
            </a:r>
            <a:r>
              <a:rPr lang="ru-RU" sz="2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продолжении работы с ребенком. При необходимости разрабатываются дополнительные мероприятия планов или программ, с учетом поведения подростка, которые утверждаются руководителем учреждения </a:t>
            </a:r>
            <a:r>
              <a:rPr lang="ru-RU" sz="25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</a:p>
          <a:p>
            <a:pPr algn="just">
              <a:spcAft>
                <a:spcPts val="0"/>
              </a:spcAft>
            </a:pPr>
            <a:endParaRPr lang="ru-RU" sz="25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решения по результатам рассмотренной информации на заседании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мультидисциплинарной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бригады должны носить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конкретный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характер</a:t>
            </a:r>
            <a:endParaRPr lang="ru-RU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32656"/>
            <a:ext cx="9144000" cy="2819400"/>
          </a:xfrm>
        </p:spPr>
        <p:txBody>
          <a:bodyPr rtlCol="0"/>
          <a:lstStyle/>
          <a:p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СОЖЕРЖАНИЕ МАТЕРИАЛОВ ПО РАБОТЕ С Н/Л, НАХОДЯЩИМСЯ С КРИЗИСНОМ СОСТОЯНИИ</a:t>
            </a:r>
          </a:p>
        </p:txBody>
      </p:sp>
    </p:spTree>
    <p:extLst>
      <p:ext uri="{BB962C8B-B14F-4D97-AF65-F5344CB8AC3E}">
        <p14:creationId xmlns:p14="http://schemas.microsoft.com/office/powerpoint/2010/main" val="28731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49796" y="476672"/>
            <a:ext cx="1144927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Согласие законных представителей на работу с ребенком;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solidFill>
                  <a:prstClr val="black"/>
                </a:solidFill>
              </a:rPr>
              <a:t>Проведенный </a:t>
            </a:r>
            <a:r>
              <a:rPr lang="ru-RU" sz="2400" dirty="0">
                <a:solidFill>
                  <a:prstClr val="black"/>
                </a:solidFill>
              </a:rPr>
              <a:t>диагностический материал с несовершеннолетним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marL="342900" lvl="0" indent="-342900">
              <a:buAutoNum type="arabicPeriod" startAt="3"/>
            </a:pPr>
            <a:r>
              <a:rPr lang="ru-RU" sz="2400" dirty="0" smtClean="0">
                <a:solidFill>
                  <a:prstClr val="black"/>
                </a:solidFill>
              </a:rPr>
              <a:t>Копия </a:t>
            </a:r>
            <a:r>
              <a:rPr lang="ru-RU" sz="2400" dirty="0">
                <a:solidFill>
                  <a:prstClr val="black"/>
                </a:solidFill>
              </a:rPr>
              <a:t>приказа о создании </a:t>
            </a:r>
            <a:r>
              <a:rPr lang="ru-RU" sz="2400" dirty="0" err="1">
                <a:solidFill>
                  <a:prstClr val="black"/>
                </a:solidFill>
              </a:rPr>
              <a:t>мультидисциплинарной</a:t>
            </a:r>
            <a:r>
              <a:rPr lang="ru-RU" sz="2400" dirty="0">
                <a:solidFill>
                  <a:prstClr val="black"/>
                </a:solidFill>
              </a:rPr>
              <a:t> бригады</a:t>
            </a:r>
            <a:r>
              <a:rPr lang="ru-RU" sz="2400" dirty="0" smtClean="0">
                <a:solidFill>
                  <a:prstClr val="black"/>
                </a:solidFill>
              </a:rPr>
              <a:t>;</a:t>
            </a:r>
          </a:p>
          <a:p>
            <a:pPr lvl="0"/>
            <a:r>
              <a:rPr lang="ru-RU" sz="2400" dirty="0" smtClean="0">
                <a:solidFill>
                  <a:prstClr val="black"/>
                </a:solidFill>
              </a:rPr>
              <a:t>4.   Акт </a:t>
            </a:r>
            <a:r>
              <a:rPr lang="ru-RU" sz="2400" dirty="0">
                <a:solidFill>
                  <a:prstClr val="black"/>
                </a:solidFill>
              </a:rPr>
              <a:t>обследования жилищных условий </a:t>
            </a:r>
            <a:r>
              <a:rPr lang="ru-RU" sz="2400" dirty="0" smtClean="0">
                <a:solidFill>
                  <a:prstClr val="black"/>
                </a:solidFill>
              </a:rPr>
              <a:t>несовершеннолетнего;</a:t>
            </a:r>
          </a:p>
          <a:p>
            <a:pPr marL="342900" lvl="0" indent="-342900">
              <a:buAutoNum type="arabicPeriod" startAt="5"/>
            </a:pPr>
            <a:r>
              <a:rPr lang="ru-RU" sz="2400" dirty="0" smtClean="0">
                <a:solidFill>
                  <a:prstClr val="black"/>
                </a:solidFill>
              </a:rPr>
              <a:t>Письма </a:t>
            </a:r>
            <a:r>
              <a:rPr lang="ru-RU" sz="2400" dirty="0">
                <a:solidFill>
                  <a:prstClr val="black"/>
                </a:solidFill>
              </a:rPr>
              <a:t>и запросы в УЗ, РОВД и др</a:t>
            </a:r>
            <a:r>
              <a:rPr lang="ru-RU" sz="2400" dirty="0" smtClean="0">
                <a:solidFill>
                  <a:prstClr val="black"/>
                </a:solidFill>
              </a:rPr>
              <a:t>.;</a:t>
            </a:r>
          </a:p>
          <a:p>
            <a:pPr marL="342900" lvl="0" indent="-342900">
              <a:buAutoNum type="arabicPeriod" startAt="6"/>
            </a:pPr>
            <a:r>
              <a:rPr lang="ru-RU" sz="2400" dirty="0" smtClean="0">
                <a:solidFill>
                  <a:prstClr val="black"/>
                </a:solidFill>
              </a:rPr>
              <a:t>Утвержденный </a:t>
            </a:r>
            <a:r>
              <a:rPr lang="ru-RU" sz="2400" dirty="0">
                <a:solidFill>
                  <a:prstClr val="black"/>
                </a:solidFill>
              </a:rPr>
              <a:t>руководителем УО межведомственный план по оказанию помощи </a:t>
            </a:r>
            <a:r>
              <a:rPr lang="ru-RU" sz="2400" dirty="0" smtClean="0">
                <a:solidFill>
                  <a:prstClr val="black"/>
                </a:solidFill>
              </a:rPr>
              <a:t>    несовершеннолетнему;</a:t>
            </a:r>
          </a:p>
          <a:p>
            <a:r>
              <a:rPr lang="ru-RU" sz="2400" dirty="0" smtClean="0"/>
              <a:t>7.   Протоколы </a:t>
            </a:r>
            <a:r>
              <a:rPr lang="ru-RU" sz="2400" dirty="0"/>
              <a:t>консультационной/ коррекционной/диагностической работы с </a:t>
            </a:r>
            <a:r>
              <a:rPr lang="ru-RU" sz="2400" dirty="0" smtClean="0"/>
              <a:t>     несовершеннолетним;</a:t>
            </a:r>
            <a:endParaRPr lang="ru-RU" sz="2400" dirty="0"/>
          </a:p>
          <a:p>
            <a:r>
              <a:rPr lang="ru-RU" sz="2400" dirty="0" smtClean="0"/>
              <a:t>8.   Протоколы </a:t>
            </a:r>
            <a:r>
              <a:rPr lang="ru-RU" sz="2400" dirty="0"/>
              <a:t>заседаний </a:t>
            </a:r>
            <a:r>
              <a:rPr lang="ru-RU" sz="2400" dirty="0" err="1"/>
              <a:t>мультидисциплинарной</a:t>
            </a:r>
            <a:r>
              <a:rPr lang="ru-RU" sz="2400" dirty="0"/>
              <a:t> бригады о реализации плана  по оказанию помощи несовершеннолетнему;</a:t>
            </a:r>
          </a:p>
          <a:p>
            <a:r>
              <a:rPr lang="ru-RU" sz="2400" dirty="0" smtClean="0"/>
              <a:t>9.   Выписка </a:t>
            </a:r>
            <a:r>
              <a:rPr lang="ru-RU" sz="2400" dirty="0"/>
              <a:t>из заключения о проведенной работе с несовершеннолетним (при снятии с учета</a:t>
            </a:r>
            <a:r>
              <a:rPr lang="ru-RU" sz="2400" dirty="0" smtClean="0"/>
              <a:t>)</a:t>
            </a: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УО, где нет педагога-психолога, материалы по работе с несовершеннолетним предоставляет один из членов мобильной антикризисной группы, который проводит психологическую работу с </a:t>
            </a:r>
            <a:r>
              <a:rPr lang="ru-RU" sz="2400" dirty="0" smtClean="0">
                <a:solidFill>
                  <a:srgbClr val="FF0000"/>
                </a:solidFill>
              </a:rPr>
              <a:t>несовершеннолетним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97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кварель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20_TF02886637_TF02886637.potx" id="{73ACD70C-3AB4-47AB-8335-319F4983FF55}" vid="{199FA249-678D-48C7-B7BC-DFDA8EECE67F}"/>
    </a:ext>
  </a:extLst>
</a:theme>
</file>

<file path=ppt/theme/theme2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tf02886637</Template>
  <TotalTime>88</TotalTime>
  <Words>591</Words>
  <Application>Microsoft Office PowerPoint</Application>
  <PresentationFormat>Произвольный</PresentationFormat>
  <Paragraphs>62</Paragraphs>
  <Slides>10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Palatino Linotype</vt:lpstr>
      <vt:lpstr>Times New Roman</vt:lpstr>
      <vt:lpstr>Wingdings</vt:lpstr>
      <vt:lpstr>Акварель_16x9</vt:lpstr>
      <vt:lpstr>РАБОТА С НЕСОВЕРШЕННОЛЕТНИМИ, НАХОДЯЩИМИСЯ В КРИЗИСНОМ СОСТОЯНИИ</vt:lpstr>
      <vt:lpstr>РАЗЪЯСНЕНИЯ ПОРЯДКА ОРГАНИЗАЦИИ СПЕЦИАЛИЗИРОВАННОЙ ПОМОЩИ ДЕТЯМ И УЧАЩЕЙСЯ МОЛОДЕЖИ, НАХОДЯЩИМСЯ В СЛОЖНЫХ ЖИЗНЕННЫХ СИТУАЦИЯХ</vt:lpstr>
      <vt:lpstr>1. Алгоритм действий учреждений образования по выявлению несовершеннолетних, находящихся в сложной жизненной ситуации</vt:lpstr>
      <vt:lpstr>2. Принятие мер органами и учреждениями образования и здравоохранения по оказанию специализированной помощи при поступлении сигнала</vt:lpstr>
      <vt:lpstr>3.Проведение работы по оказанию помощи детям, находящимся в сложной жизненной ситуации </vt:lpstr>
      <vt:lpstr>3.4.Учреждения образования: </vt:lpstr>
      <vt:lpstr>4. Оценка результатов деятельности работы мультидисциплинарной бригады по оказанию специализированной помощи детям, находящимся в сложной жизненной ситуации</vt:lpstr>
      <vt:lpstr> СОЖЕРЖАНИЕ МАТЕРИАЛОВ ПО РАБОТЕ С Н/Л, НАХОДЯЩИМСЯ С КРИЗИСНОМ СОСТОЯНИИ</vt:lpstr>
      <vt:lpstr>Презентация PowerPoint</vt:lpstr>
      <vt:lpstr>СПАСИБО  ЗА ВНИМАНИЕ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НЕСОВЕРШЕННОЛЕТНИМИ, НАХОДЯЩИМИСЯ В КРИЗИСНОМ СОСТОЯНИИ</dc:title>
  <dc:creator>Oksana</dc:creator>
  <cp:lastModifiedBy>Oksana</cp:lastModifiedBy>
  <cp:revision>9</cp:revision>
  <dcterms:created xsi:type="dcterms:W3CDTF">2017-10-26T18:45:24Z</dcterms:created>
  <dcterms:modified xsi:type="dcterms:W3CDTF">2017-10-26T20:18:54Z</dcterms:modified>
</cp:coreProperties>
</file>